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C1C03-A792-4519-9A55-10D43170364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DDA96-FCE3-46FE-A4A6-59AABC2C1A66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FDE55-F77F-4FBB-B99B-FA9F5A11AD06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39B2B-2DB4-4C4C-966D-99DC45FBBD67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67ED1-F9B2-44AF-8D65-EF781A9FD43C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4AC8-ACC6-4D17-A671-8FAF67170955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ACF16-09AE-42C3-9894-0537C1E68A1B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78A84-2F54-4BB0-B462-E482EF4C4A18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7A68D-B89A-466F-9B43-386FBA2B9424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7CBF6-B341-418C-B0A9-95C6C42ED6A0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6D802-14D9-4251-92F1-A3654852800F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760C0-1CFD-4356-9CEB-DF66FF4C3B6E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1E636-9338-4233-9820-F2E03D0CB94D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519DD-4D7F-4604-8D5D-1CBEEDB0BDC6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1C03-A792-4519-9A55-10D43170364F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CA59-08FA-4699-9D9F-33466A98660A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2A348-EF99-4BCA-83DC-7FDC5098B00B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440A-3958-49C2-B2A3-BD6DBCBA406F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2B8C98-0296-4313-80F9-66A40DB71DBE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F6E6F-B7B2-44AB-A806-7F321B7F43CA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B0116-C040-4EF1-985D-AB57F9438C94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0AD70-AD2B-4245-8B8A-2B15F7BD19D1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6A1FF-886C-4982-947B-EB13044AA62A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F939D-784F-4AE0-AFA5-D81EC3DA125B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E2ABD-6D71-4E25-8089-802BDB4DBF94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7C8B1-4496-4A71-9DA4-CF4E61CB0665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5503-A863-4852-93B3-9E5BE6F040C4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shade val="9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les styles du texte du masque</a:t>
            </a:r>
          </a:p>
          <a:p>
            <a:pPr lvl="1"/>
            <a:r>
              <a:rPr lang="fr-FR" altLang="en-GB" smtClean="0"/>
              <a:t>Deuxième niveau</a:t>
            </a:r>
          </a:p>
          <a:p>
            <a:pPr lvl="2"/>
            <a:r>
              <a:rPr lang="fr-FR" altLang="en-GB" smtClean="0"/>
              <a:t>Troisième niveau</a:t>
            </a:r>
          </a:p>
          <a:p>
            <a:pPr lvl="3"/>
            <a:r>
              <a:rPr lang="fr-FR" altLang="en-GB" smtClean="0"/>
              <a:t>Quatrième niveau</a:t>
            </a:r>
          </a:p>
          <a:p>
            <a:pPr lvl="4"/>
            <a:r>
              <a:rPr lang="fr-FR" alt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 alt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 alt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C02EB26-FE07-4673-8021-25615B0AC923}" type="slidenum">
              <a:rPr lang="fr-FR" altLang="en-GB"/>
              <a:pPr/>
              <a:t>‹N°›</a:t>
            </a:fld>
            <a:endParaRPr lang="fr-FR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EE77-7FDB-4DAA-AA8B-EA30B2E78B56}" type="slidenum">
              <a:rPr lang="fr-FR" altLang="en-GB"/>
              <a:pPr/>
              <a:t>1</a:t>
            </a:fld>
            <a:endParaRPr lang="fr-FR" alt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  <a:noFill/>
          <a:ln/>
        </p:spPr>
        <p:txBody>
          <a:bodyPr/>
          <a:lstStyle/>
          <a:p>
            <a:r>
              <a:rPr lang="fr-FR" altLang="fr-FR"/>
              <a:t>Maple, modélisation et résolution de problèmes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27088" y="3644900"/>
            <a:ext cx="6629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000" b="1"/>
              <a:t>Philippe Etchecopar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du Groupe de travail du département de mathématiques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 Cégep de Rimouski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Avec la collaboration de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Norbert Verdier, IUT de Paris Orsay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Et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FR" altLang="fr-FR" sz="2000" b="1"/>
              <a:t>Lucien Roy, Cégep de Rimouski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187450" y="2133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3200">
                <a:latin typeface="Times" charset="0"/>
              </a:rPr>
              <a:t>Mai 2005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2FD0-68DD-450E-8E0E-F1E4DEAA6545}" type="slidenum">
              <a:rPr lang="fr-FR" altLang="en-GB"/>
              <a:pPr/>
              <a:t>10</a:t>
            </a:fld>
            <a:endParaRPr lang="fr-FR" altLang="en-GB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914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L’enseignement des mathématiques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1905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Conception formaliste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Démarche déductive, enseignement magistral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Calculs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" y="34290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Recettes de calcul à mémoriser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Peu de transfert, peu d’utilité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Pas d’autonomie, pas d’esprit critique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04800" y="152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L’enseignement traditionnel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04800" y="2971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lacunes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04800" y="4572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L’apport des TIC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04800" y="50292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Expérimenter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Modéliser et simuler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Mathématiser des situations concrètes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A3D0-AEE2-4DFF-BA8A-18E5A694ED36}" type="slidenum">
              <a:rPr lang="fr-FR" altLang="en-GB"/>
              <a:pPr/>
              <a:t>11</a:t>
            </a:fld>
            <a:endParaRPr lang="fr-FR" altLang="en-GB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914400"/>
            <a:ext cx="859155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De l’enseignement magistral à la résolution de problèmes, Des exercices aux problèmes…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27088" y="2420938"/>
            <a:ext cx="66976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Exercices liés à un enseignement magistral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Recherche d’une formule ou d’un exemple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Problème=exercice long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4005263"/>
            <a:ext cx="64087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Plusieurs étapes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Plusieurs sources mathématiques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5288" y="1989138"/>
            <a:ext cx="498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exercices classiques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5288" y="350043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problèmes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23850" y="4797425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TIC et résolution de problème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4213" y="5229225"/>
            <a:ext cx="72009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Calculs, graphiques et simulations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Démarche algorithmique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33B-7DF5-49E2-A034-0A117824F7B2}" type="slidenum">
              <a:rPr lang="fr-FR" altLang="en-GB"/>
              <a:pPr/>
              <a:t>12</a:t>
            </a:fld>
            <a:endParaRPr lang="fr-FR" altLang="en-GB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" y="914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La résolution de problème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1188" y="2060575"/>
            <a:ext cx="83058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Intégration des TIC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Travail d’équipe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11188" y="34290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Autonomie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Esprit critique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Étapes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04800" y="152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Développer une méthode de travail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04800" y="2971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Développer des habiletés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04800" y="4572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Stimuler l’intérêt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11188" y="5013325"/>
            <a:ext cx="475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Expérimentation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Contextualisation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Culture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03E-6F49-468F-A11E-E9B10894EA95}" type="slidenum">
              <a:rPr lang="fr-FR" altLang="en-GB"/>
              <a:pPr/>
              <a:t>13</a:t>
            </a:fld>
            <a:endParaRPr lang="fr-FR" altLang="en-GB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2420938"/>
            <a:ext cx="73342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Du calcul différentiel au calcul intégral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Des problèmes internes aux problèmes externes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Des problèmes structurés aux problèmes ouverts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Des problèmes synthèse vers l’APP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Des problèmes bien définis vers les problèmes mal définis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04800" y="152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De la résolution à l’APP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A0E0-43C0-4988-8DCE-54939DA0E82C}" type="slidenum">
              <a:rPr lang="fr-FR" altLang="en-GB"/>
              <a:pPr/>
              <a:t>14</a:t>
            </a:fld>
            <a:endParaRPr lang="fr-FR" altLang="en-GB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38200" y="2286000"/>
            <a:ext cx="79105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Observation et description générale d ’un phénomène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Description mathématique à partir des lois générales (Hypothèses)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Résolution : dresser un modèle et étudier le phénomène (simulations)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Version courte sans TIC, version régulière avec Maple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Compréhension plutôt que réponse particulière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Diversité des études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62000" y="1600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Principes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81000" y="990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Modélisation et résolution de problème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3622-EA06-41C1-B5BD-AFDC92F5852B}" type="slidenum">
              <a:rPr lang="fr-FR" altLang="en-GB"/>
              <a:pPr/>
              <a:t>15</a:t>
            </a:fld>
            <a:endParaRPr lang="fr-FR" altLang="en-GB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219200" y="2209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Problématique et hypothèse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étapes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81000" y="990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62000" y="1828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000" b="1" i="1">
                <a:solidFill>
                  <a:schemeClr val="tx2"/>
                </a:solidFill>
                <a:latin typeface="Times" charset="0"/>
              </a:rPr>
              <a:t>Observation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295400" y="3048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Modèle et protocole de laboratoire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838200" y="2743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000" b="1" i="1">
                <a:solidFill>
                  <a:schemeClr val="tx2"/>
                </a:solidFill>
                <a:latin typeface="Times" charset="0"/>
              </a:rPr>
              <a:t>Mathématisation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295400" y="4038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Rapport de laboratoire et commentaires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295400" y="5029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Les limites du modèle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838200" y="4572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000" b="1" i="1">
                <a:solidFill>
                  <a:schemeClr val="tx2"/>
                </a:solidFill>
                <a:latin typeface="Times" charset="0"/>
              </a:rPr>
              <a:t>Synthèse et critiques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838200" y="3581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000" b="1" i="1">
                <a:solidFill>
                  <a:schemeClr val="tx2"/>
                </a:solidFill>
                <a:latin typeface="Times" charset="0"/>
              </a:rPr>
              <a:t>Expérimentation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04E4-C64F-416C-BC07-3EB4DF45B75E}" type="slidenum">
              <a:rPr lang="fr-FR" altLang="en-GB"/>
              <a:pPr/>
              <a:t>16</a:t>
            </a:fld>
            <a:endParaRPr lang="fr-FR" altLang="en-GB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/>
              <a:t>Schéma Session 1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25908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Observation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Problématique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Hypothèse</a:t>
            </a:r>
            <a:endParaRPr lang="fr-F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066800" y="1981200"/>
            <a:ext cx="2362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3810000" y="2590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029200" y="19812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105400" y="2133600"/>
            <a:ext cx="236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Mathématisation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Mathématisation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Protocole de lab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6096000" y="35814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5029200" y="42672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066800" y="42672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029200" y="4343400"/>
            <a:ext cx="2362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Expérimentation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Rapport de lab</a:t>
            </a: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3733800" y="4724400"/>
            <a:ext cx="990600" cy="304800"/>
          </a:xfrm>
          <a:prstGeom prst="leftArrow">
            <a:avLst>
              <a:gd name="adj1" fmla="val 50000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1981200" y="3581400"/>
            <a:ext cx="304800" cy="609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066800" y="4495800"/>
            <a:ext cx="2362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Synthèse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1800"/>
              <a:t>Rapport final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9912-E6BE-4337-A39A-6B52A3DCFD35}" type="slidenum">
              <a:rPr lang="fr-FR" altLang="en-GB"/>
              <a:pPr/>
              <a:t>17</a:t>
            </a:fld>
            <a:endParaRPr lang="fr-FR" altLang="en-GB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28600" y="1066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Les cours en Sciences de la nature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9750" y="2205038"/>
            <a:ext cx="6499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Informatique, résolution de problème et culture</a:t>
            </a:r>
            <a:br>
              <a:rPr lang="fr-FR" altLang="fr-FR" sz="2000" b="1">
                <a:latin typeface="Times" charset="0"/>
              </a:rPr>
            </a:br>
            <a:r>
              <a:rPr lang="fr-FR" altLang="fr-FR" sz="2000" b="1">
                <a:latin typeface="Times" charset="0"/>
              </a:rPr>
              <a:t>Activité synthèse APP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11188" y="3716338"/>
            <a:ext cx="70707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Cohérence entre les cours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Informatique 1h/semaine en lab plus travail personnel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Modélisation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Approche multidisciplinaire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Volet culture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04800" y="3200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Politiques départementales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04800" y="1752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Programme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6589-22F4-493C-B13F-9DB892ECB2FC}" type="slidenum">
              <a:rPr lang="fr-FR" altLang="en-GB"/>
              <a:pPr/>
              <a:t>18</a:t>
            </a:fld>
            <a:endParaRPr lang="fr-FR" altLang="en-GB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914400" y="19050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Initiation à Maple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Initiation à la démarche algorithmique et à la modélisation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Optimisation, taux de variation, taux liés, mouvements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NYA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81000" y="990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Les thèmes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914400" y="3733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Équations différentielles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Biologie et mouvement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Sommes de Riemann et physique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NYB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00A3-5640-4351-9473-C60C8E435A1D}" type="slidenum">
              <a:rPr lang="fr-FR" altLang="en-GB"/>
              <a:pPr/>
              <a:t>19</a:t>
            </a:fld>
            <a:endParaRPr lang="fr-FR" altLang="en-GB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914400" y="19050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Programmation linéaire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33400" y="152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NYC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81000" y="990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Les thèmes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14400" y="30480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Programmation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Projets (modélisation)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Équations différentielles, optimisation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33400" y="2514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Calcul 3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914400" y="4876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Équations différentielles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>
                <a:latin typeface="Times" charset="0"/>
              </a:rPr>
              <a:t>Phénomènes vibratoires en mécanique et en électricité (résonance)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9750" y="429260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AS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B0B0-8FDE-4848-8210-9F6D63CBD79C}" type="slidenum">
              <a:rPr lang="fr-FR" altLang="en-GB"/>
              <a:pPr/>
              <a:t>2</a:t>
            </a:fld>
            <a:endParaRPr lang="fr-FR" altLang="en-GB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43000" y="1295400"/>
            <a:ext cx="62484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fr-FR" altLang="fr-FR" sz="2800"/>
              <a:t>Deux grandes notions derrière le bouleversement du monde des sciences par l’ordinateur : celle de modèle et celle de simulation</a:t>
            </a:r>
            <a:r>
              <a:rPr lang="fr-FR" altLang="fr-FR"/>
              <a:t>.</a:t>
            </a:r>
          </a:p>
          <a:p>
            <a:pPr algn="ctr">
              <a:spcBef>
                <a:spcPct val="50000"/>
              </a:spcBef>
            </a:pPr>
            <a:endParaRPr lang="fr-FR" altLang="fr-FR"/>
          </a:p>
          <a:p>
            <a:pPr algn="r">
              <a:spcBef>
                <a:spcPct val="50000"/>
              </a:spcBef>
            </a:pPr>
            <a:r>
              <a:rPr lang="fr-FR" altLang="fr-FR"/>
              <a:t>Amy Dahan Dalmedico</a:t>
            </a:r>
          </a:p>
          <a:p>
            <a:pPr algn="r">
              <a:spcBef>
                <a:spcPct val="50000"/>
              </a:spcBef>
            </a:pPr>
            <a:r>
              <a:rPr lang="fr-FR" altLang="fr-FR" sz="1800"/>
              <a:t>Maître de conférence Polytechnique</a:t>
            </a:r>
          </a:p>
          <a:p>
            <a:pPr algn="r">
              <a:spcBef>
                <a:spcPct val="50000"/>
              </a:spcBef>
            </a:pPr>
            <a:r>
              <a:rPr lang="fr-FR" altLang="fr-FR" sz="1800"/>
              <a:t>Auteure de </a:t>
            </a:r>
            <a:r>
              <a:rPr lang="fr-FR" altLang="fr-FR" sz="1800" i="1"/>
              <a:t>Histoire des mathématiques</a:t>
            </a:r>
            <a:r>
              <a:rPr lang="fr-FR" altLang="fr-FR" sz="1800"/>
              <a:t> au Seuil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BAD5-0103-4C61-A345-75F5F5016CDE}" type="slidenum">
              <a:rPr lang="fr-FR" altLang="en-GB"/>
              <a:pPr/>
              <a:t>20</a:t>
            </a:fld>
            <a:endParaRPr lang="fr-FR" altLang="en-GB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68313" y="404813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39750" y="2060575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 b="1">
                <a:solidFill>
                  <a:schemeClr val="tx2"/>
                </a:solidFill>
                <a:latin typeface="Times" charset="0"/>
              </a:rPr>
              <a:t>Méthode de travail</a:t>
            </a:r>
            <a:endParaRPr lang="fr-FR" altLang="fr-FR" sz="4400" b="1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11188" y="3213100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 b="1">
                <a:solidFill>
                  <a:schemeClr val="tx2"/>
                </a:solidFill>
                <a:latin typeface="Times" charset="0"/>
              </a:rPr>
              <a:t>Rôle des mathématiques et s(t)imulation</a:t>
            </a:r>
            <a:endParaRPr lang="fr-FR" altLang="fr-FR" sz="4400" b="1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AB1E-21FA-47B0-ADCC-7020119181E2}" type="slidenum">
              <a:rPr lang="fr-FR" altLang="en-GB"/>
              <a:pPr/>
              <a:t>21</a:t>
            </a:fld>
            <a:endParaRPr lang="fr-FR" altLang="en-GB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Démarche scientifique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>
            <p:ph type="chart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090738"/>
            <a:ext cx="7772400" cy="3895725"/>
          </a:xfr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31F1-F0D5-4816-B379-E67635C42E91}" type="slidenum">
              <a:rPr lang="fr-FR" altLang="en-GB"/>
              <a:pPr/>
              <a:t>3</a:t>
            </a:fld>
            <a:endParaRPr lang="fr-FR" altLang="en-GB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Objectifs de Sciences de la nature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438400"/>
            <a:ext cx="830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Résoudre les problèmes de façon systématique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Appliquer la démarche scientifique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Développer des attitudes propres au travail scientifique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Apprendre de façon autonome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Travailler en équipe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fr-FR" altLang="fr-FR" sz="2000" b="1">
                <a:latin typeface="Times" charset="0"/>
              </a:rPr>
              <a:t>Traiter de situations nouvelles à partir de ses acquis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08CA-4584-4B90-B292-A2801981583A}" type="slidenum">
              <a:rPr lang="fr-FR" altLang="en-GB"/>
              <a:pPr/>
              <a:t>4</a:t>
            </a:fld>
            <a:endParaRPr lang="fr-FR" altLang="en-GB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66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Contexte de l’enseignement des sciences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2205038"/>
            <a:ext cx="65674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Accumulation exponentielle des connaissances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Développement des technologies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Développement des communications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Interrelation des sciences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27088" y="4508500"/>
            <a:ext cx="57673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Maîtrise de l ’information et des technologies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Travail d’équipe et communication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Travail par projets multidisciplinaires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Autonomie et esprit critique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" y="1600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Développement des sciences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8600" y="3810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De nouvelles méthodes de travail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6F16-0B79-4A3E-B419-53AB54696C02}" type="slidenum">
              <a:rPr lang="fr-FR" altLang="en-GB"/>
              <a:pPr/>
              <a:t>5</a:t>
            </a:fld>
            <a:endParaRPr lang="fr-FR" altLang="en-GB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34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  <a:latin typeface="Times" charset="0"/>
              </a:rPr>
              <a:t>Mathématique et modélisation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1066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 sz="2800">
                <a:solidFill>
                  <a:schemeClr val="tx2"/>
                </a:solidFill>
                <a:latin typeface="Times" charset="0"/>
              </a:rPr>
              <a:t>Les mathématiques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9750" y="2420938"/>
            <a:ext cx="620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Abstraire et généraliser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Raisonner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Décomposer les difficultés et enchaîner les résultats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39750" y="4724400"/>
            <a:ext cx="6562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Interne : raisonnement et cohérence (maths pures)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fr-FR" altLang="fr-FR" sz="2000" b="1">
                <a:latin typeface="Times" charset="0"/>
              </a:rPr>
              <a:t>Externe : modéliser la nature (maths appliquées)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" y="1828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mathématiques et la formation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" y="4038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altLang="fr-FR">
                <a:solidFill>
                  <a:schemeClr val="tx2"/>
                </a:solidFill>
                <a:latin typeface="Times" charset="0"/>
              </a:rPr>
              <a:t>Les champs des mathématiques</a:t>
            </a:r>
            <a:endParaRPr lang="fr-FR" altLang="fr-FR" sz="440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5867-957E-48B1-B921-6180ECFEBE3A}" type="slidenum">
              <a:rPr lang="fr-FR" altLang="en-GB"/>
              <a:pPr/>
              <a:t>6</a:t>
            </a:fld>
            <a:endParaRPr lang="fr-FR" alt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 Des mots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Modèle</a:t>
            </a:r>
          </a:p>
          <a:p>
            <a:r>
              <a:rPr lang="fr-FR" altLang="fr-FR"/>
              <a:t>Simulation</a:t>
            </a:r>
          </a:p>
          <a:p>
            <a:r>
              <a:rPr lang="fr-FR" altLang="fr-FR"/>
              <a:t>Démonstration</a:t>
            </a:r>
          </a:p>
          <a:p>
            <a:r>
              <a:rPr lang="fr-FR" altLang="fr-FR"/>
              <a:t>et tutti quanti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18B8-0158-4FA1-BBFD-AB18FF085DDA}" type="slidenum">
              <a:rPr lang="fr-FR" altLang="en-GB"/>
              <a:pPr/>
              <a:t>7</a:t>
            </a:fld>
            <a:endParaRPr lang="fr-FR" alt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8200" cy="1524000"/>
          </a:xfrm>
        </p:spPr>
        <p:txBody>
          <a:bodyPr/>
          <a:lstStyle/>
          <a:p>
            <a:r>
              <a:rPr lang="fr-FR" altLang="fr-FR"/>
              <a:t>Des apparences naturelles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68538" y="515778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Ceci n’est pas une pomme de terre!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700213"/>
            <a:ext cx="43529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C659-FA7F-42E1-9D52-72A522B5DB03}" type="slidenum">
              <a:rPr lang="fr-FR" altLang="en-GB"/>
              <a:pPr/>
              <a:t>8</a:t>
            </a:fld>
            <a:endParaRPr lang="fr-FR" altLang="en-GB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239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endParaRPr lang="fr-FR">
              <a:latin typeface="Times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62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76600" y="3789363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Ceci non plus!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288" y="4868863"/>
            <a:ext cx="8480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Mais c’est la représentation d ’une ellipsoïde (d’équation </a:t>
            </a:r>
          </a:p>
          <a:p>
            <a:r>
              <a:rPr lang="fr-FR"/>
              <a:t>x</a:t>
            </a:r>
            <a:r>
              <a:rPr lang="fr-FR" baseline="30000"/>
              <a:t>2</a:t>
            </a:r>
            <a:r>
              <a:rPr lang="fr-FR"/>
              <a:t>/a</a:t>
            </a:r>
            <a:r>
              <a:rPr lang="fr-FR" baseline="30000"/>
              <a:t>2</a:t>
            </a:r>
            <a:r>
              <a:rPr lang="fr-FR"/>
              <a:t> + y</a:t>
            </a:r>
            <a:r>
              <a:rPr lang="fr-FR" baseline="30000"/>
              <a:t>2</a:t>
            </a:r>
            <a:r>
              <a:rPr lang="fr-FR"/>
              <a:t>/b</a:t>
            </a:r>
            <a:r>
              <a:rPr lang="fr-FR" baseline="30000"/>
              <a:t>2 </a:t>
            </a:r>
            <a:r>
              <a:rPr lang="fr-FR"/>
              <a:t>+ z</a:t>
            </a:r>
            <a:r>
              <a:rPr lang="fr-FR" baseline="30000"/>
              <a:t>2</a:t>
            </a:r>
            <a:r>
              <a:rPr lang="fr-FR"/>
              <a:t>/c</a:t>
            </a:r>
            <a:r>
              <a:rPr lang="fr-FR" baseline="30000"/>
              <a:t>2</a:t>
            </a:r>
            <a:r>
              <a:rPr lang="fr-FR"/>
              <a:t> = 1) </a:t>
            </a:r>
          </a:p>
          <a:p>
            <a:r>
              <a:rPr lang="fr-FR"/>
              <a:t>qui peut être un modèle de pomme de terre  pour un mathématicien!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5288" y="404813"/>
            <a:ext cx="84582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altLang="fr-FR" sz="4400">
                <a:solidFill>
                  <a:schemeClr val="tx2"/>
                </a:solidFill>
                <a:latin typeface="Times" charset="0"/>
              </a:rPr>
              <a:t>Des réalités mathématiques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F64E-8F43-456E-A89C-9CD15FF5095E}" type="slidenum">
              <a:rPr lang="fr-FR" altLang="en-GB"/>
              <a:pPr/>
              <a:t>9</a:t>
            </a:fld>
            <a:endParaRPr lang="fr-FR" alt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5257800" cy="609600"/>
          </a:xfrm>
        </p:spPr>
        <p:txBody>
          <a:bodyPr/>
          <a:lstStyle/>
          <a:p>
            <a:r>
              <a:rPr lang="fr-FR" altLang="fr-FR" sz="3200"/>
              <a:t>Avec ce modèle on peut :</a:t>
            </a:r>
            <a:endParaRPr lang="fr-FR" alt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133600"/>
            <a:ext cx="57150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400"/>
              <a:t>Faire des calculs avec notre ellipsoïde (volume, surface, . . . ) et les appliquer à notre pomme de terre   =&gt; </a:t>
            </a:r>
            <a:r>
              <a:rPr lang="fr-FR" altLang="fr-FR" sz="2400" b="1"/>
              <a:t>MATHEMATIQUES APPLIQUEES</a:t>
            </a:r>
            <a:endParaRPr lang="fr-FR" altLang="fr-FR" sz="2400"/>
          </a:p>
          <a:p>
            <a:pPr>
              <a:lnSpc>
                <a:spcPct val="90000"/>
              </a:lnSpc>
            </a:pPr>
            <a:r>
              <a:rPr lang="fr-FR" altLang="fr-FR" sz="2400"/>
              <a:t>Développer une théorie des ellipsoïdes (sans se préoccuper d ’une quelconque application à l’agriculture!). =&gt; </a:t>
            </a:r>
            <a:r>
              <a:rPr lang="fr-FR" altLang="fr-FR" sz="2400" b="1"/>
              <a:t>MATHEMATIQUES « PURES »</a:t>
            </a:r>
            <a:r>
              <a:rPr lang="fr-FR" altLang="fr-FR" sz="2400"/>
              <a:t>  </a:t>
            </a:r>
            <a:endParaRPr lang="fr-FR" altLang="fr-FR" sz="2800"/>
          </a:p>
          <a:p>
            <a:pPr>
              <a:lnSpc>
                <a:spcPct val="90000"/>
              </a:lnSpc>
            </a:pPr>
            <a:endParaRPr lang="fr-FR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ab-logiciels:Lire-Ecrire:Ms Office 98:Modèles:Nouvelle présentation</Template>
  <TotalTime>376</TotalTime>
  <Words>621</Words>
  <Application>Microsoft Office PowerPoint</Application>
  <PresentationFormat>Affichage à l'écran (4:3)</PresentationFormat>
  <Paragraphs>213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Times New Roman</vt:lpstr>
      <vt:lpstr>Times</vt:lpstr>
      <vt:lpstr>Nouvelle présentation</vt:lpstr>
      <vt:lpstr>Maple, modélisation et résolution de problèmes</vt:lpstr>
      <vt:lpstr>Diapositive 2</vt:lpstr>
      <vt:lpstr>Diapositive 3</vt:lpstr>
      <vt:lpstr>Diapositive 4</vt:lpstr>
      <vt:lpstr>Diapositive 5</vt:lpstr>
      <vt:lpstr> Des mots</vt:lpstr>
      <vt:lpstr>Des apparences naturelles</vt:lpstr>
      <vt:lpstr>Diapositive 8</vt:lpstr>
      <vt:lpstr>Avec ce modèle on peut :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Démarche scientifique</vt:lpstr>
    </vt:vector>
  </TitlesOfParts>
  <Company>Personnel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Maple, modélisation et résolution de problèmes</dc:title>
  <dc:creator>Etchecopar Philippe</dc:creator>
  <cp:lastModifiedBy>Utilisateur Windows</cp:lastModifiedBy>
  <cp:revision>33</cp:revision>
  <dcterms:created xsi:type="dcterms:W3CDTF">2004-05-13T22:04:17Z</dcterms:created>
  <dcterms:modified xsi:type="dcterms:W3CDTF">2010-12-11T20:26:17Z</dcterms:modified>
</cp:coreProperties>
</file>